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6" r:id="rId5"/>
    <p:sldId id="283" r:id="rId6"/>
    <p:sldId id="267" r:id="rId7"/>
    <p:sldId id="284" r:id="rId8"/>
    <p:sldId id="261" r:id="rId9"/>
    <p:sldId id="262" r:id="rId10"/>
    <p:sldId id="263" r:id="rId11"/>
    <p:sldId id="265" r:id="rId12"/>
    <p:sldId id="271" r:id="rId13"/>
    <p:sldId id="273" r:id="rId14"/>
    <p:sldId id="277" r:id="rId15"/>
    <p:sldId id="278" r:id="rId16"/>
    <p:sldId id="279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Today I will report on</a:t>
            </a:r>
            <a:r>
              <a:rPr lang="en-US" altLang="en-US"/>
              <a:t> my work of the </a:t>
            </a:r>
            <a:r>
              <a:rPr lang="zh-CN" altLang="en-US">
                <a:sym typeface="+mn-ea"/>
              </a:rPr>
              <a:t>this semester</a:t>
            </a:r>
            <a:r>
              <a:rPr lang="zh-CN" altLang="en-US"/>
              <a:t>, and </a:t>
            </a:r>
            <a:r>
              <a:rPr lang="en-US" altLang="zh-CN"/>
              <a:t>the content </a:t>
            </a:r>
            <a:r>
              <a:rPr lang="zh-CN" altLang="en-US"/>
              <a:t>can </a:t>
            </a:r>
            <a:r>
              <a:rPr lang="en-US" altLang="zh-CN"/>
              <a:t>also </a:t>
            </a:r>
            <a:r>
              <a:rPr lang="zh-CN" altLang="en-US"/>
              <a:t>be </a:t>
            </a:r>
            <a:r>
              <a:rPr lang="en-US" altLang="zh-CN"/>
              <a:t>viewed </a:t>
            </a:r>
            <a:r>
              <a:rPr lang="zh-CN" altLang="en-US"/>
              <a:t>as the outline of my thesis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If you attended last week's roundtable, then you should be very familiar with </a:t>
            </a:r>
            <a:r>
              <a:rPr lang="en-US" altLang="zh-CN"/>
              <a:t>today’s share</a:t>
            </a:r>
            <a:r>
              <a:rPr lang="zh-CN" altLang="en-US"/>
              <a:t>, </a:t>
            </a:r>
            <a:endParaRPr lang="zh-CN" altLang="en-US"/>
          </a:p>
          <a:p>
            <a:r>
              <a:rPr lang="zh-CN" altLang="en-US"/>
              <a:t>but </a:t>
            </a:r>
            <a:r>
              <a:rPr lang="en-US" altLang="zh-CN"/>
              <a:t>since someone didn’t </a:t>
            </a:r>
            <a:r>
              <a:rPr lang="zh-CN" altLang="en-US"/>
              <a:t>attend</a:t>
            </a:r>
            <a:r>
              <a:rPr lang="en-US" altLang="zh-CN"/>
              <a:t> it</a:t>
            </a:r>
            <a:r>
              <a:rPr lang="zh-CN" altLang="en-US"/>
              <a:t>, </a:t>
            </a:r>
            <a:r>
              <a:rPr lang="en-US" altLang="zh-CN"/>
              <a:t>and also today’s </a:t>
            </a:r>
            <a:r>
              <a:rPr lang="zh-CN" altLang="en-US"/>
              <a:t>meeting</a:t>
            </a:r>
            <a:r>
              <a:rPr lang="en-US" altLang="zh-CN"/>
              <a:t> is more like haptic subgroup</a:t>
            </a:r>
            <a:r>
              <a:rPr lang="zh-CN" altLang="en-US"/>
              <a:t> so I'll go over it again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The idea for this project came to me while I was watching a </a:t>
            </a:r>
            <a:r>
              <a:rPr lang="en-US" altLang="zh-CN">
                <a:sym typeface="+mn-ea"/>
              </a:rPr>
              <a:t>relaxing driving </a:t>
            </a:r>
            <a:r>
              <a:rPr lang="zh-CN" altLang="en-US">
                <a:sym typeface="+mn-ea"/>
              </a:rPr>
              <a:t>video.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I wondered what would happen if I add </a:t>
            </a:r>
            <a:r>
              <a:rPr lang="en-US" altLang="zh-CN">
                <a:sym typeface="+mn-ea"/>
              </a:rPr>
              <a:t>the haptic</a:t>
            </a:r>
            <a:r>
              <a:rPr lang="zh-CN" altLang="en-US">
                <a:sym typeface="+mn-ea"/>
              </a:rPr>
              <a:t> feedback to this kind of video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I also thought that the current driving simulator or game, the </a:t>
            </a:r>
            <a:r>
              <a:rPr lang="en-US" altLang="zh-CN">
                <a:sym typeface="+mn-ea"/>
              </a:rPr>
              <a:t>haptic info </a:t>
            </a:r>
            <a:r>
              <a:rPr lang="zh-CN" altLang="en-US">
                <a:sym typeface="+mn-ea"/>
              </a:rPr>
              <a:t>too poor </a:t>
            </a:r>
            <a:r>
              <a:rPr lang="en-US" altLang="zh-CN">
                <a:sym typeface="+mn-ea"/>
              </a:rPr>
              <a:t>to tell the player the detail of the vehical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 we </a:t>
            </a:r>
            <a:r>
              <a:rPr lang="en-US" altLang="zh-CN">
                <a:sym typeface="+mn-ea"/>
              </a:rPr>
              <a:t>ues the haptic tech to pass </a:t>
            </a:r>
            <a:r>
              <a:rPr lang="zh-CN" altLang="en-US">
                <a:sym typeface="+mn-ea"/>
              </a:rPr>
              <a:t>more information to the user</a:t>
            </a: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, such as </a:t>
            </a:r>
            <a:r>
              <a:rPr lang="en-US" altLang="zh-CN">
                <a:sym typeface="+mn-ea"/>
              </a:rPr>
              <a:t>the movement of my vehical, like the direction and speed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and also like a lot of company are</a:t>
            </a:r>
            <a:r>
              <a:rPr lang="zh-CN" altLang="en-US"/>
              <a:t> us</a:t>
            </a:r>
            <a:r>
              <a:rPr lang="en-US" altLang="zh-CN"/>
              <a:t>ing</a:t>
            </a:r>
            <a:r>
              <a:rPr lang="zh-CN" altLang="en-US"/>
              <a:t> vr to </a:t>
            </a:r>
            <a:r>
              <a:rPr lang="en-US" altLang="zh-CN"/>
              <a:t>remote control </a:t>
            </a:r>
            <a:r>
              <a:rPr lang="zh-CN" altLang="en-US"/>
              <a:t>the robot to do some more complex </a:t>
            </a:r>
            <a:r>
              <a:rPr lang="en-US" altLang="zh-CN"/>
              <a:t>task and </a:t>
            </a:r>
            <a:r>
              <a:rPr lang="zh-CN" altLang="en-US"/>
              <a:t>movements</a:t>
            </a:r>
            <a:r>
              <a:rPr lang="en-US" altLang="zh-CN"/>
              <a:t> no just go forward and back</a:t>
            </a:r>
            <a:endParaRPr lang="en-US" altLang="zh-CN"/>
          </a:p>
          <a:p>
            <a:r>
              <a:rPr lang="en-US" altLang="zh-CN"/>
              <a:t>if we think about more it remind me that h</a:t>
            </a:r>
            <a:r>
              <a:rPr lang="zh-CN" altLang="en-US"/>
              <a:t>ow users will interact with </a:t>
            </a:r>
            <a:r>
              <a:rPr lang="en-US" altLang="zh-CN"/>
              <a:t>automation system </a:t>
            </a:r>
            <a:r>
              <a:rPr lang="zh-CN" altLang="en-US"/>
              <a:t>in the future</a:t>
            </a:r>
            <a:endParaRPr lang="zh-CN" altLang="en-US"/>
          </a:p>
          <a:p>
            <a:r>
              <a:rPr lang="en-US" altLang="zh-CN"/>
              <a:t>like wh</a:t>
            </a:r>
            <a:r>
              <a:rPr lang="zh-CN" altLang="en-US"/>
              <a:t>en</a:t>
            </a:r>
            <a:r>
              <a:rPr lang="en-US" altLang="zh-CN"/>
              <a:t> the driving ai </a:t>
            </a:r>
            <a:r>
              <a:rPr lang="zh-CN" altLang="en-US"/>
              <a:t>take over the </a:t>
            </a:r>
            <a:r>
              <a:rPr lang="en-US" altLang="zh-CN"/>
              <a:t>car, does it means </a:t>
            </a:r>
            <a:r>
              <a:rPr lang="zh-CN" altLang="en-US"/>
              <a:t>the driver does not need </a:t>
            </a:r>
            <a:r>
              <a:rPr lang="en-US" altLang="zh-CN"/>
              <a:t>do anything during the</a:t>
            </a:r>
            <a:r>
              <a:rPr lang="zh-CN" altLang="en-US"/>
              <a:t> driving </a:t>
            </a:r>
            <a:r>
              <a:rPr lang="en-US" altLang="zh-CN"/>
              <a:t>processing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Based on the above considerations</a:t>
            </a:r>
            <a:endParaRPr lang="zh-CN" altLang="en-US"/>
          </a:p>
          <a:p>
            <a:r>
              <a:rPr lang="zh-CN" altLang="en-US"/>
              <a:t>My idea it is possible to use </a:t>
            </a:r>
            <a:r>
              <a:rPr lang="en-US"/>
              <a:t>haptic </a:t>
            </a:r>
            <a:r>
              <a:rPr lang="zh-CN" altLang="en-US"/>
              <a:t>devices</a:t>
            </a:r>
            <a:r>
              <a:rPr lang="en-US" altLang="zh-CN"/>
              <a:t> that can show the motion state of  the </a:t>
            </a:r>
            <a:r>
              <a:rPr lang="en-US"/>
              <a:t>vehcial </a:t>
            </a:r>
            <a:r>
              <a:rPr lang="zh-CN" altLang="en-US"/>
              <a:t>to </a:t>
            </a:r>
            <a:r>
              <a:rPr lang="en-US" altLang="zh-CN"/>
              <a:t>keep the </a:t>
            </a:r>
            <a:r>
              <a:rPr lang="zh-CN" altLang="en-US"/>
              <a:t>sense of connection between the </a:t>
            </a:r>
            <a:r>
              <a:rPr lang="en-US" altLang="zh-CN"/>
              <a:t>user </a:t>
            </a:r>
            <a:r>
              <a:rPr lang="zh-CN" altLang="en-US"/>
              <a:t>and the </a:t>
            </a:r>
            <a:r>
              <a:rPr lang="zh-CN" altLang="en-US">
                <a:sym typeface="+mn-ea"/>
              </a:rPr>
              <a:t>automation </a:t>
            </a:r>
            <a:r>
              <a:rPr lang="zh-CN" altLang="en-US"/>
              <a:t>system.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Perhaps the concept is still relatively broad, </a:t>
            </a:r>
            <a:r>
              <a:rPr lang="en-US" altLang="zh-CN"/>
              <a:t>I will take an </a:t>
            </a:r>
            <a:r>
              <a:rPr lang="zh-CN" altLang="en-US"/>
              <a:t>example</a:t>
            </a:r>
            <a:r>
              <a:rPr lang="en-US" altLang="zh-CN"/>
              <a:t> here</a:t>
            </a:r>
            <a:r>
              <a:rPr lang="zh-CN" altLang="en-US"/>
              <a:t>,</a:t>
            </a:r>
            <a:endParaRPr lang="zh-CN" altLang="en-US"/>
          </a:p>
          <a:p>
            <a:r>
              <a:rPr lang="zh-CN" altLang="en-US"/>
              <a:t>when the vehicle is controlled by ai, if the driver can feel the</a:t>
            </a:r>
            <a:r>
              <a:rPr lang="en-US" altLang="zh-CN"/>
              <a:t> </a:t>
            </a:r>
            <a:r>
              <a:rPr lang="zh-CN" altLang="en-US"/>
              <a:t>motion</a:t>
            </a:r>
            <a:r>
              <a:rPr lang="en-US" altLang="zh-CN"/>
              <a:t> state</a:t>
            </a:r>
            <a:r>
              <a:rPr lang="zh-CN" altLang="en-US"/>
              <a:t> of the vehicle, whether they still feel the </a:t>
            </a:r>
            <a:r>
              <a:rPr lang="en-US">
                <a:sym typeface="+mn-ea"/>
              </a:rPr>
              <a:t>s</a:t>
            </a:r>
            <a:r>
              <a:rPr>
                <a:sym typeface="+mn-ea"/>
              </a:rPr>
              <a:t>ubjective </a:t>
            </a:r>
            <a:r>
              <a:rPr lang="zh-CN" altLang="en-US"/>
              <a:t>driving behavior, they themselves are controlling the vehicle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feedback </a:t>
            </a:r>
            <a:r>
              <a:rPr lang="en-US" altLang="zh-CN">
                <a:sym typeface="+mn-ea"/>
              </a:rPr>
              <a:t>of </a:t>
            </a:r>
            <a:r>
              <a:rPr lang="zh-CN" altLang="en-US">
                <a:sym typeface="+mn-ea"/>
              </a:rPr>
              <a:t>static objects or </a:t>
            </a:r>
            <a:r>
              <a:rPr lang="en-US" altLang="zh-CN">
                <a:sym typeface="+mn-ea"/>
              </a:rPr>
              <a:t>physical </a:t>
            </a:r>
            <a:r>
              <a:rPr lang="zh-CN" altLang="en-US">
                <a:sym typeface="+mn-ea"/>
              </a:rPr>
              <a:t>phenomena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within </a:t>
            </a:r>
            <a:r>
              <a:rPr lang="en-US" altLang="zh-CN">
                <a:sym typeface="+mn-ea"/>
              </a:rPr>
              <a:t>a </a:t>
            </a:r>
            <a:r>
              <a:rPr lang="zh-CN" altLang="en-US">
                <a:sym typeface="+mn-ea"/>
              </a:rPr>
              <a:t>short period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Less research has been involved in these areas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Firstly, the equipment is large and fixed</a:t>
            </a:r>
          </a:p>
          <a:p>
            <a:r>
              <a:t>Secondly, the method is by tilting</a:t>
            </a:r>
            <a:r>
              <a:rPr lang="en-US"/>
              <a:t>, </a:t>
            </a:r>
            <a:r>
              <a:rPr lang="zh-CN" altLang="en-US"/>
              <a:t>This method is</a:t>
            </a:r>
            <a:r>
              <a:rPr lang="en-US" altLang="zh-CN"/>
              <a:t> same with the situation in our real life</a:t>
            </a:r>
            <a:r>
              <a:rPr lang="zh-CN" altLang="en-US"/>
              <a:t>, but in this virtual environment lack of</a:t>
            </a:r>
            <a:r>
              <a:rPr lang="en-US" altLang="zh-CN"/>
              <a:t> haptic</a:t>
            </a:r>
            <a:r>
              <a:rPr lang="zh-CN" altLang="en-US"/>
              <a:t> reference</a:t>
            </a:r>
            <a:r>
              <a:rPr lang="en-US" altLang="zh-CN"/>
              <a:t> </a:t>
            </a:r>
            <a:r>
              <a:rPr lang="zh-CN" altLang="en-US"/>
              <a:t>of the surrounding environment </a:t>
            </a:r>
            <a:r>
              <a:rPr lang="en-US" altLang="zh-CN"/>
              <a:t>its</a:t>
            </a:r>
            <a:r>
              <a:rPr lang="zh-CN" altLang="en-US"/>
              <a:t>effect is very limited</a:t>
            </a:r>
            <a:endParaRPr lang="zh-CN" altLang="en-US"/>
          </a:p>
          <a:p>
            <a:r>
              <a:t>Third, the game experience in the virtual environment was mainly studied including immersion and realism, without investigation of the feeling of subjective operation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my design is using the rotation to represent the displacement of the movement,</a:t>
            </a:r>
            <a:endParaRPr lang="en-US" altLang="zh-CN"/>
          </a:p>
          <a:p>
            <a:r>
              <a:rPr lang="en-US" altLang="zh-CN"/>
              <a:t> compared to tilting it does not need to be fixed in a certain place, </a:t>
            </a:r>
            <a:endParaRPr lang="en-US" altLang="zh-CN"/>
          </a:p>
          <a:p>
            <a:r>
              <a:rPr lang="en-US" altLang="zh-CN"/>
              <a:t>this movement is close to the movement of the tire, so it is also easy to understanding for the user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microsoft.com/office/2007/relationships/media" Target="file:///D:\BBR\Research\project002\prototype1_withunity.mp4" TargetMode="External"/><Relationship Id="rId1" Type="http://schemas.openxmlformats.org/officeDocument/2006/relationships/video" Target="file:///D:\BBR\Research\project002\prototype1_withunity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1715" y="1273810"/>
            <a:ext cx="10148570" cy="2876550"/>
          </a:xfrm>
        </p:spPr>
        <p:txBody>
          <a:bodyPr>
            <a:normAutofit fontScale="90000"/>
          </a:bodyPr>
          <a:p>
            <a:pPr algn="ctr"/>
            <a:r>
              <a:rPr lang="en-US"/>
              <a:t>D</a:t>
            </a:r>
            <a:r>
              <a:t>eveloping an ungrounded haptic device to</a:t>
            </a:r>
            <a:r>
              <a:rPr lang="en-US"/>
              <a:t> </a:t>
            </a:r>
            <a:r>
              <a:t>show the self-motion</a:t>
            </a:r>
            <a:r>
              <a:rPr lang="en-US"/>
              <a:t> of the vehicle for the </a:t>
            </a:r>
            <a:r>
              <a:rPr lang="en-US">
                <a:sym typeface="+mn-ea"/>
              </a:rPr>
              <a:t>automation </a:t>
            </a:r>
            <a:r>
              <a:rPr lang="en-US"/>
              <a:t>operating system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68120" y="4712970"/>
            <a:ext cx="9144000" cy="1080770"/>
          </a:xfrm>
        </p:spPr>
        <p:txBody>
          <a:bodyPr/>
          <a:p>
            <a:r>
              <a:rPr lang="en-US" altLang="zh-CN">
                <a:sym typeface="+mn-ea"/>
              </a:rPr>
              <a:t>Riku M2 0523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v1 -1dof </a:t>
            </a:r>
            <a:r>
              <a:rPr>
                <a:sym typeface="+mn-ea"/>
              </a:rPr>
              <a:t>translation </a:t>
            </a:r>
            <a:r>
              <a:rPr lang="en-US" altLang="zh-CN">
                <a:sym typeface="+mn-ea"/>
              </a:rPr>
              <a:t>feedback haptic device</a:t>
            </a:r>
            <a:endParaRPr lang="en-US" altLang="zh-CN"/>
          </a:p>
        </p:txBody>
      </p:sp>
      <p:pic>
        <p:nvPicPr>
          <p:cNvPr id="5" name="prototype1_withunity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Preliminary</a:t>
            </a:r>
            <a:r>
              <a:rPr lang="en-US" altLang="zh-CN"/>
              <a:t> user test (N =9)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There's a strong sensation regarding the direction.</a:t>
            </a:r>
            <a:endParaRPr lang="en-US" altLang="zh-CN"/>
          </a:p>
          <a:p>
            <a:r>
              <a:rPr lang="en-US" altLang="zh-CN"/>
              <a:t>Desires feedback in the left and right directions.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Holding with one hand and operating with the other creates a serious feeling of disconnection.</a:t>
            </a:r>
            <a:endParaRPr lang="en-US" altLang="zh-CN">
              <a:sym typeface="+mn-ea"/>
            </a:endParaRPr>
          </a:p>
          <a:p>
            <a:r>
              <a:rPr lang="en-US" altLang="zh-CN"/>
              <a:t>Bugs and delay greatly affect the overall immersive physical experience.</a:t>
            </a:r>
            <a:endParaRPr lang="en-US" altLang="zh-CN"/>
          </a:p>
          <a:p>
            <a:r>
              <a:rPr lang="en-US" altLang="zh-CN"/>
              <a:t>A more natural grip is needed.</a:t>
            </a:r>
            <a:endParaRPr lang="en-US" altLang="zh-CN"/>
          </a:p>
          <a:p>
            <a:r>
              <a:rPr lang="en-US" altLang="zh-CN"/>
              <a:t>When used in a video or racing environment, providing a corresponding sense of speed would be more immersive and increase the distance between the user and the racer.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v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7475" y="2115820"/>
            <a:ext cx="6549390" cy="368427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proof of concept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</a:t>
            </a:r>
            <a:r>
              <a:rPr lang="zh-CN" altLang="en-US"/>
              <a:t>he reliability of the device, including the torque and speed outpu</a:t>
            </a:r>
            <a:r>
              <a:rPr lang="en-US" altLang="zh-CN"/>
              <a:t>t </a:t>
            </a:r>
            <a:r>
              <a:rPr lang="zh-CN" altLang="en-US"/>
              <a:t>of the device.</a:t>
            </a:r>
            <a:endParaRPr lang="zh-CN" altLang="en-US"/>
          </a:p>
          <a:p>
            <a:endParaRPr lang="zh-CN" altLang="en-US"/>
          </a:p>
          <a:p>
            <a:r>
              <a:rPr lang="en-US"/>
              <a:t>P</a:t>
            </a:r>
            <a:r>
              <a:t>erception of the device, and whether they can feel the motion of the virtual vehicle.</a:t>
            </a:r>
          </a:p>
          <a:p/>
          <a:p>
            <a:r>
              <a:rPr lang="en-US" altLang="zh-CN"/>
              <a:t>T</a:t>
            </a:r>
            <a:r>
              <a:rPr lang="zh-CN" altLang="en-US"/>
              <a:t>he device can enhance the user experience</a:t>
            </a:r>
            <a:r>
              <a:rPr lang="en-US" altLang="zh-CN"/>
              <a:t> </a:t>
            </a:r>
            <a:r>
              <a:rPr lang="zh-CN" altLang="en-US"/>
              <a:t>of automated equipment, including immersion, connectivity, entertainment, and operability.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</a:t>
            </a:r>
            <a:r>
              <a:rPr lang="zh-CN" altLang="en-US"/>
              <a:t>xperiment design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one baseline testing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audio-visual interaction testing.</a:t>
            </a:r>
            <a:endParaRPr lang="zh-CN" altLang="en-US"/>
          </a:p>
          <a:p>
            <a:pPr marL="514350" indent="-514350">
              <a:buAutoNum type="arabicPeriod"/>
            </a:pPr>
            <a:endParaRPr lang="zh-CN" altLang="en-US"/>
          </a:p>
          <a:p>
            <a:pPr marL="514350" indent="-514350">
              <a:buAutoNum type="arabicPeriod"/>
            </a:pPr>
            <a:endParaRPr lang="zh-CN" altLang="en-US"/>
          </a:p>
          <a:p>
            <a:pPr marL="514350" indent="-514350">
              <a:buAutoNum type="arabicPeriod"/>
            </a:pPr>
            <a:r>
              <a:rPr lang="en-US" altLang="zh-CN"/>
              <a:t>a</a:t>
            </a:r>
            <a:r>
              <a:rPr lang="zh-CN" altLang="en-US"/>
              <a:t>ctive interaction testing without device.</a:t>
            </a:r>
            <a:endParaRPr lang="zh-CN" altLang="en-US"/>
          </a:p>
          <a:p>
            <a:pPr marL="514350" indent="-514350">
              <a:buFont typeface="+mj-lt"/>
              <a:buAutoNum type="arabicPeriod" startAt="3"/>
            </a:pPr>
            <a:r>
              <a:rPr lang="zh-CN" altLang="en-US"/>
              <a:t>active interaction </a:t>
            </a:r>
            <a:r>
              <a:rPr lang="en-US" altLang="zh-CN"/>
              <a:t>testing with device</a:t>
            </a:r>
            <a:r>
              <a:rPr lang="zh-CN" altLang="en-US"/>
              <a:t>.</a:t>
            </a:r>
            <a:endParaRPr lang="zh-CN" altLang="en-US"/>
          </a:p>
          <a:p>
            <a:pPr marL="514350" indent="-514350">
              <a:buFont typeface="+mj-lt"/>
              <a:buAutoNum type="arabicPeriod" startAt="3"/>
            </a:pPr>
            <a:r>
              <a:rPr lang="zh-CN" altLang="en-US"/>
              <a:t>simulated AI </a:t>
            </a:r>
            <a:r>
              <a:rPr lang="en-US" altLang="zh-CN"/>
              <a:t>controlling testing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1. I</a:t>
            </a:r>
            <a:r>
              <a:rPr lang="zh-CN" altLang="en-US"/>
              <a:t>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0590" y="1625600"/>
            <a:ext cx="10515600" cy="4351338"/>
          </a:xfrm>
        </p:spPr>
        <p:txBody>
          <a:bodyPr/>
          <a:p>
            <a:endParaRPr lang="zh-CN" altLang="en-US"/>
          </a:p>
          <a:p>
            <a:r>
              <a:rPr lang="zh-CN" altLang="en-US"/>
              <a:t>common driving simulation systems</a:t>
            </a:r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rcRect b="33088"/>
          <a:stretch>
            <a:fillRect/>
          </a:stretch>
        </p:blipFill>
        <p:spPr>
          <a:xfrm>
            <a:off x="828040" y="3429000"/>
            <a:ext cx="6019800" cy="2248535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245" y="1625600"/>
            <a:ext cx="3930015" cy="2436495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60" y="4285615"/>
            <a:ext cx="4469130" cy="223456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416040"/>
            <a:ext cx="2743200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4500"/>
            <a:ext cx="10059035" cy="1325880"/>
          </a:xfrm>
        </p:spPr>
        <p:txBody>
          <a:bodyPr>
            <a:normAutofit fontScale="90000"/>
          </a:bodyPr>
          <a:p>
            <a:r>
              <a:rPr lang="zh-CN" altLang="en-US"/>
              <a:t>how users interact with automation equipment</a:t>
            </a:r>
            <a:r>
              <a:rPr lang="en-US" altLang="zh-CN"/>
              <a:t> in the future ?</a:t>
            </a:r>
            <a:endParaRPr lang="en-US" altLang="zh-CN"/>
          </a:p>
        </p:txBody>
      </p:sp>
      <p:pic>
        <p:nvPicPr>
          <p:cNvPr id="4" name="图片 3" descr="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2294890"/>
            <a:ext cx="5606415" cy="3529965"/>
          </a:xfrm>
          <a:prstGeom prst="rect">
            <a:avLst/>
          </a:prstGeom>
        </p:spPr>
      </p:pic>
      <p:pic>
        <p:nvPicPr>
          <p:cNvPr id="5" name="图片 4" descr="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2183130"/>
            <a:ext cx="5364480" cy="375412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Active Haptic Perception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00000"/>
              </a:lnSpc>
            </a:pPr>
            <a:r>
              <a:rPr lang="zh-CN" altLang="en-US">
                <a:sym typeface="+mn-ea"/>
              </a:rPr>
              <a:t>concept</a:t>
            </a:r>
            <a:r>
              <a:rPr lang="en-US" altLang="zh-CN">
                <a:sym typeface="+mn-ea"/>
              </a:rPr>
              <a:t>: </a:t>
            </a:r>
            <a:r>
              <a:rPr lang="zh-CN" altLang="en-US">
                <a:sym typeface="+mn-ea"/>
              </a:rPr>
              <a:t>haptic interface to deliver the sense of motion to connect the </a:t>
            </a:r>
            <a:r>
              <a:rPr lang="en-US" altLang="zh-CN">
                <a:sym typeface="+mn-ea"/>
              </a:rPr>
              <a:t>user </a:t>
            </a:r>
            <a:r>
              <a:rPr lang="zh-CN" altLang="en-US">
                <a:sym typeface="+mn-ea"/>
              </a:rPr>
              <a:t>and </a:t>
            </a:r>
            <a:r>
              <a:rPr lang="zh-CN" altLang="en-US">
                <a:sym typeface="+mn-ea"/>
              </a:rPr>
              <a:t>automation equipment</a:t>
            </a:r>
            <a:r>
              <a:rPr lang="en-US" altLang="zh-CN">
                <a:sym typeface="+mn-ea"/>
              </a:rPr>
              <a:t> system</a:t>
            </a: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/>
              <a:t>hypothesis</a:t>
            </a:r>
            <a:r>
              <a:rPr lang="en-US" altLang="zh-CN"/>
              <a:t>: </a:t>
            </a:r>
            <a:r>
              <a:rPr lang="zh-CN" altLang="en-US"/>
              <a:t>Is there a type of haptic device that can </a:t>
            </a:r>
            <a:r>
              <a:rPr lang="en-US" altLang="zh-CN"/>
              <a:t>show </a:t>
            </a:r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information of </a:t>
            </a:r>
            <a:r>
              <a:rPr lang="zh-CN" altLang="en-US">
                <a:sym typeface="+mn-ea"/>
              </a:rPr>
              <a:t>automation </a:t>
            </a:r>
            <a:r>
              <a:rPr lang="zh-CN" altLang="en-US"/>
              <a:t>equipment and </a:t>
            </a:r>
            <a:r>
              <a:rPr lang="en-US" altLang="zh-CN"/>
              <a:t>such a device can </a:t>
            </a:r>
            <a:r>
              <a:rPr lang="zh-CN" altLang="en-US"/>
              <a:t>enhance the user experience </a:t>
            </a:r>
            <a:r>
              <a:rPr lang="en-US" altLang="zh-CN"/>
              <a:t>and </a:t>
            </a:r>
            <a:r>
              <a:rPr lang="zh-CN" altLang="en-US"/>
              <a:t>the subjective interaction </a:t>
            </a:r>
            <a:r>
              <a:rPr lang="en-US" altLang="zh-CN"/>
              <a:t>of </a:t>
            </a:r>
            <a:r>
              <a:rPr lang="zh-CN" altLang="en-US"/>
              <a:t>the </a:t>
            </a:r>
            <a:r>
              <a:rPr lang="zh-CN" altLang="en-US">
                <a:sym typeface="+mn-ea"/>
              </a:rPr>
              <a:t>automation </a:t>
            </a:r>
            <a:r>
              <a:rPr lang="zh-CN" altLang="en-US"/>
              <a:t>system</a:t>
            </a:r>
            <a:r>
              <a:rPr lang="en-US" altLang="zh-CN"/>
              <a:t> ?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1510" y="2769870"/>
            <a:ext cx="1144073" cy="1080000"/>
          </a:xfrm>
          <a:prstGeom prst="rect">
            <a:avLst/>
          </a:prstGeom>
        </p:spPr>
      </p:pic>
      <p:pic>
        <p:nvPicPr>
          <p:cNvPr id="5" name="图片 4" descr="us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015" y="2769870"/>
            <a:ext cx="1089384" cy="1080000"/>
          </a:xfrm>
          <a:prstGeom prst="rect">
            <a:avLst/>
          </a:prstGeom>
        </p:spPr>
      </p:pic>
      <p:sp>
        <p:nvSpPr>
          <p:cNvPr id="6" name="左右箭头 5"/>
          <p:cNvSpPr/>
          <p:nvPr/>
        </p:nvSpPr>
        <p:spPr>
          <a:xfrm>
            <a:off x="4599940" y="2927985"/>
            <a:ext cx="2494280" cy="76390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24120" y="267081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motion </a:t>
            </a:r>
            <a:r>
              <a:rPr lang="en-US" altLang="zh-CN"/>
              <a:t>haptic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904740" y="3632200"/>
            <a:ext cx="188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strong </a:t>
            </a:r>
            <a:r>
              <a:rPr lang="en-US" altLang="zh-CN"/>
              <a:t>connection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scenarios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</a:t>
            </a:r>
            <a:r>
              <a:t>he vehicle is controlled by an AI system, </a:t>
            </a:r>
            <a:r>
              <a:rPr lang="en-US"/>
              <a:t>but </a:t>
            </a:r>
            <a:r>
              <a:t>if the user can feel the </a:t>
            </a:r>
            <a:r>
              <a:rPr lang="en-US"/>
              <a:t>motion </a:t>
            </a:r>
            <a:r>
              <a:t>haptic of the car, would they still have the feeling of </a:t>
            </a:r>
            <a:r>
              <a:rPr lang="en-US"/>
              <a:t>s</a:t>
            </a:r>
            <a:r>
              <a:t>ubjective driving behavior</a:t>
            </a:r>
            <a:r>
              <a:rPr lang="en-US"/>
              <a:t> </a:t>
            </a:r>
            <a:r>
              <a:t>?</a:t>
            </a:r>
          </a:p>
        </p:txBody>
      </p:sp>
      <p:pic>
        <p:nvPicPr>
          <p:cNvPr id="4" name="图片 3" descr="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3081020"/>
            <a:ext cx="4479745" cy="2520000"/>
          </a:xfrm>
          <a:prstGeom prst="rect">
            <a:avLst/>
          </a:prstGeom>
        </p:spPr>
      </p:pic>
      <p:pic>
        <p:nvPicPr>
          <p:cNvPr id="5" name="图片 4" descr="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95" y="3081020"/>
            <a:ext cx="5017180" cy="252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内容占位符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0605" y="1768475"/>
            <a:ext cx="5024120" cy="3866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2</a:t>
            </a:r>
            <a:r>
              <a:rPr lang="zh-CN" altLang="en-US"/>
              <a:t>.literature review</a:t>
            </a:r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60" y="1960245"/>
            <a:ext cx="1891030" cy="115570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30" y="3377565"/>
            <a:ext cx="4135120" cy="1863725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30" y="5502910"/>
            <a:ext cx="4635500" cy="1000125"/>
          </a:xfrm>
          <a:prstGeom prst="rect">
            <a:avLst/>
          </a:prstGeom>
        </p:spPr>
      </p:pic>
      <p:pic>
        <p:nvPicPr>
          <p:cNvPr id="7" name="图片 6" descr="0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470" y="5422900"/>
            <a:ext cx="3472180" cy="1080135"/>
          </a:xfrm>
          <a:prstGeom prst="rect">
            <a:avLst/>
          </a:prstGeom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3335" y="1365250"/>
            <a:ext cx="2774315" cy="1882775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dynamic object &amp; </a:t>
            </a:r>
            <a:r>
              <a:rPr lang="en-US" altLang="zh-CN">
                <a:sym typeface="+mn-ea"/>
              </a:rPr>
              <a:t>self-motion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rcRect b="18958"/>
          <a:stretch>
            <a:fillRect/>
          </a:stretch>
        </p:blipFill>
        <p:spPr>
          <a:xfrm>
            <a:off x="911860" y="1874520"/>
            <a:ext cx="4950460" cy="225679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rcRect t="17789"/>
          <a:stretch>
            <a:fillRect/>
          </a:stretch>
        </p:blipFill>
        <p:spPr>
          <a:xfrm>
            <a:off x="6232525" y="1825625"/>
            <a:ext cx="4189095" cy="2205990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3"/>
          <a:srcRect b="11219"/>
          <a:stretch>
            <a:fillRect/>
          </a:stretch>
        </p:blipFill>
        <p:spPr>
          <a:xfrm>
            <a:off x="2052955" y="4383405"/>
            <a:ext cx="3355975" cy="2193290"/>
          </a:xfrm>
          <a:prstGeom prst="rect">
            <a:avLst/>
          </a:prstGeom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5" y="4486275"/>
            <a:ext cx="3110865" cy="198755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Haptic Motion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7600" y="1825625"/>
            <a:ext cx="5156200" cy="4351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Haptic Motion: Improving Sensation of Self-Motion in Virtual Worlds with</a:t>
            </a:r>
            <a:r>
              <a:rPr lang="en-US" altLang="zh-CN"/>
              <a:t> </a:t>
            </a:r>
            <a:r>
              <a:rPr lang="zh-CN" altLang="en-US"/>
              <a:t>Force Feedback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514350" indent="-514350">
              <a:buFont typeface="+mj-lt"/>
              <a:buAutoNum type="alphaLcParenR"/>
            </a:pPr>
            <a:r>
              <a:rPr lang="en-US" altLang="zh-CN"/>
              <a:t>H</a:t>
            </a:r>
            <a:r>
              <a:rPr lang="zh-CN" altLang="en-US"/>
              <a:t>aptic induces frequency and visual induces duration</a:t>
            </a:r>
            <a:r>
              <a:rPr lang="en-US" altLang="zh-CN"/>
              <a:t>.</a:t>
            </a:r>
            <a:endParaRPr lang="zh-CN" altLang="en-US"/>
          </a:p>
          <a:p>
            <a:pPr marL="514350" indent="-514350">
              <a:buFont typeface="+mj-lt"/>
              <a:buAutoNum type="alphaLcParenR"/>
            </a:pPr>
            <a:r>
              <a:rPr lang="en-US" altLang="zh-CN"/>
              <a:t>Subjective is week</a:t>
            </a:r>
            <a:r>
              <a:rPr lang="zh-CN" altLang="en-US"/>
              <a:t> with speed, but strong correlated with acceleration and no correlation with direction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7" name="图片 6" descr="0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4975" y="4683125"/>
            <a:ext cx="3512185" cy="1215390"/>
          </a:xfrm>
          <a:prstGeom prst="rect">
            <a:avLst/>
          </a:prstGeom>
        </p:spPr>
      </p:pic>
      <p:pic>
        <p:nvPicPr>
          <p:cNvPr id="4" name="图片 3" descr="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10405" cy="25781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concept design</a:t>
            </a:r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38985"/>
            <a:ext cx="6442075" cy="362712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05" y="2038985"/>
            <a:ext cx="3998595" cy="327977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1075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536da3a2-174b-4606-a008-66f9410ddcd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2160</Words>
  <Application>WPS 演示</Application>
  <PresentationFormat>宽屏</PresentationFormat>
  <Paragraphs>100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MS PGothic</vt:lpstr>
      <vt:lpstr>Arial Unicode MS</vt:lpstr>
      <vt:lpstr>Office 主题</vt:lpstr>
      <vt:lpstr>Developing an ungrounded haptic device to show the self-motion of the vehicle for the automation operating system</vt:lpstr>
      <vt:lpstr>1. Introduction</vt:lpstr>
      <vt:lpstr>how users interact with automation equipment in the future ?</vt:lpstr>
      <vt:lpstr>Active Haptic Perception</vt:lpstr>
      <vt:lpstr>scenarios</vt:lpstr>
      <vt:lpstr>2.literature review</vt:lpstr>
      <vt:lpstr> dynamic object &amp; self-motion</vt:lpstr>
      <vt:lpstr>Haptic Motion</vt:lpstr>
      <vt:lpstr>3. concept design</vt:lpstr>
      <vt:lpstr>v1 -1dof translation feedback haptic device</vt:lpstr>
      <vt:lpstr>Preliminary user test (N =9)</vt:lpstr>
      <vt:lpstr>v2</vt:lpstr>
      <vt:lpstr>4. proof of concept</vt:lpstr>
      <vt:lpstr>experimental design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181</cp:revision>
  <dcterms:created xsi:type="dcterms:W3CDTF">2023-05-19T06:18:00Z</dcterms:created>
  <dcterms:modified xsi:type="dcterms:W3CDTF">2023-05-31T07:15:20Z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BCB3706939444697B90CF787710D6DF6_12</vt:lpwstr>
  </property>
  <property fmtid="{D5CDD505-2E9C-101B-9397-08002B2CF9AE}" pid="3" name="KSOProductBuildVer">
    <vt:lpwstr>2052-11.1.0.14309</vt:lpwstr>
  </property>
</Properties>
</file>